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2419469"/>
            <a:ext cx="130428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TrustMark: Universal Watermarking for Arbitrary Resolution Images</a:t>
            </a:r>
            <a:endParaRPr lang="en-US" sz="4450" dirty="0"/>
          </a:p>
        </p:txBody>
      </p:sp>
      <p:sp>
        <p:nvSpPr>
          <p:cNvPr id="5" name="Text 2"/>
          <p:cNvSpPr/>
          <p:nvPr/>
        </p:nvSpPr>
        <p:spPr>
          <a:xfrm>
            <a:off x="793790" y="4177189"/>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Summary of the research paper by Tu Bui, Shruti Agarwal, and John Collomosse</a:t>
            </a:r>
            <a:endParaRPr lang="en-US" sz="1750" dirty="0"/>
          </a:p>
        </p:txBody>
      </p:sp>
      <p:sp>
        <p:nvSpPr>
          <p:cNvPr id="6" name="Text 3"/>
          <p:cNvSpPr/>
          <p:nvPr/>
        </p:nvSpPr>
        <p:spPr>
          <a:xfrm>
            <a:off x="793790" y="4795242"/>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Prepared by: [Your Name]</a:t>
            </a:r>
            <a:endParaRPr lang="en-US" sz="1750" dirty="0"/>
          </a:p>
        </p:txBody>
      </p:sp>
      <p:sp>
        <p:nvSpPr>
          <p:cNvPr id="7" name="Shape 4"/>
          <p:cNvSpPr/>
          <p:nvPr/>
        </p:nvSpPr>
        <p:spPr>
          <a:xfrm>
            <a:off x="793790" y="5430203"/>
            <a:ext cx="362903" cy="362903"/>
          </a:xfrm>
          <a:prstGeom prst="roundRect">
            <a:avLst>
              <a:gd name="adj" fmla="val 25194296"/>
            </a:avLst>
          </a:prstGeom>
          <a:noFill/>
          <a:ln w="7620">
            <a:solidFill>
              <a:srgbClr val="FFFFFF"/>
            </a:solidFill>
            <a:prstDash val="solid"/>
          </a:ln>
        </p:spPr>
      </p:sp>
      <p:pic>
        <p:nvPicPr>
          <p:cNvPr id="8" name="Image 1" descr="preencoded.png">    </p:cNvPr>
          <p:cNvPicPr>
            <a:picLocks noChangeAspect="1"/>
          </p:cNvPicPr>
          <p:nvPr/>
        </p:nvPicPr>
        <p:blipFill>
          <a:blip r:embed="rId2"/>
          <a:stretch>
            <a:fillRect/>
          </a:stretch>
        </p:blipFill>
        <p:spPr>
          <a:xfrm>
            <a:off x="801410" y="5437822"/>
            <a:ext cx="347663" cy="347663"/>
          </a:xfrm>
          <a:prstGeom prst="rect">
            <a:avLst/>
          </a:prstGeom>
        </p:spPr>
      </p:pic>
      <p:sp>
        <p:nvSpPr>
          <p:cNvPr id="9" name="Text 5"/>
          <p:cNvSpPr/>
          <p:nvPr/>
        </p:nvSpPr>
        <p:spPr>
          <a:xfrm>
            <a:off x="1270040" y="5413296"/>
            <a:ext cx="2778204" cy="396835"/>
          </a:xfrm>
          <a:prstGeom prst="rect">
            <a:avLst/>
          </a:prstGeom>
          <a:noFill/>
          <a:ln/>
        </p:spPr>
        <p:txBody>
          <a:bodyPr wrap="none" lIns="0" tIns="0" rIns="0" bIns="0" rtlCol="0" anchor="t"/>
          <a:lstStyle/>
          <a:p>
            <a:pPr algn="l" indent="0" marL="0">
              <a:lnSpc>
                <a:spcPts val="3100"/>
              </a:lnSpc>
              <a:buNone/>
            </a:pPr>
            <a:r>
              <a:rPr lang="en-US" sz="2200" b="1" dirty="0">
                <a:solidFill>
                  <a:srgbClr val="272525"/>
                </a:solidFill>
                <a:latin typeface="Inter Bold" pitchFamily="34" charset="0"/>
                <a:ea typeface="Inter Bold" pitchFamily="34" charset="-122"/>
                <a:cs typeface="Inter Bold" pitchFamily="34" charset="-120"/>
              </a:rPr>
              <a:t>by Aravapalli Kumar</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683073"/>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Performance Table</a:t>
            </a:r>
            <a:endParaRPr lang="en-US" sz="4450" dirty="0"/>
          </a:p>
        </p:txBody>
      </p:sp>
      <p:sp>
        <p:nvSpPr>
          <p:cNvPr id="4" name="Text 1"/>
          <p:cNvSpPr/>
          <p:nvPr/>
        </p:nvSpPr>
        <p:spPr>
          <a:xfrm>
            <a:off x="793790" y="3732014"/>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The following table summarizes benchmark performance metrics comparing TrustMark against existing watermarking and removal methods across multiple distortions and datasets. Metrics include Peak Signal-to-Noise Ratio (PSNR), Structural Similarity Index (SSIM), and watermark bit recovery accuracy.</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019776"/>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Core Contributions</a:t>
            </a:r>
            <a:endParaRPr lang="en-US" sz="4450" dirty="0"/>
          </a:p>
        </p:txBody>
      </p:sp>
      <p:sp>
        <p:nvSpPr>
          <p:cNvPr id="4" name="Text 1"/>
          <p:cNvSpPr/>
          <p:nvPr/>
        </p:nvSpPr>
        <p:spPr>
          <a:xfrm>
            <a:off x="793790" y="3068717"/>
            <a:ext cx="7556421"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Novel Architecture:</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Frequency-aware GAN model designed for imperceptible yet robust watermark embedding.</a:t>
            </a:r>
            <a:endParaRPr lang="en-US" sz="1750" dirty="0"/>
          </a:p>
        </p:txBody>
      </p:sp>
      <p:sp>
        <p:nvSpPr>
          <p:cNvPr id="5" name="Text 2"/>
          <p:cNvSpPr/>
          <p:nvPr/>
        </p:nvSpPr>
        <p:spPr>
          <a:xfrm>
            <a:off x="793790" y="3873818"/>
            <a:ext cx="7556421"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Resolution Scaling:</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Generalizes watermarking to images of arbitrary sizes using a residual mapping approach.</a:t>
            </a:r>
            <a:endParaRPr lang="en-US" sz="1750" dirty="0"/>
          </a:p>
        </p:txBody>
      </p:sp>
      <p:sp>
        <p:nvSpPr>
          <p:cNvPr id="6" name="Text 3"/>
          <p:cNvSpPr/>
          <p:nvPr/>
        </p:nvSpPr>
        <p:spPr>
          <a:xfrm>
            <a:off x="793790" y="4678918"/>
            <a:ext cx="7556421"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TrustMark-RM:</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Enables effective watermark removal and re-watermarking, supporting workflow flexibility.</a:t>
            </a:r>
            <a:endParaRPr lang="en-US" sz="1750" dirty="0"/>
          </a:p>
        </p:txBody>
      </p:sp>
      <p:sp>
        <p:nvSpPr>
          <p:cNvPr id="7" name="Text 4"/>
          <p:cNvSpPr/>
          <p:nvPr/>
        </p:nvSpPr>
        <p:spPr>
          <a:xfrm>
            <a:off x="793790" y="5484019"/>
            <a:ext cx="7556421"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State-of-the-Art Performance:</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Demonstrates best in class results in terms of image quality preservation and watermark robustness.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147173"/>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Watermarking Network Architecture</a:t>
            </a:r>
            <a:endParaRPr lang="en-US" sz="4450" dirty="0"/>
          </a:p>
        </p:txBody>
      </p:sp>
      <p:sp>
        <p:nvSpPr>
          <p:cNvPr id="4" name="Text 1"/>
          <p:cNvSpPr/>
          <p:nvPr/>
        </p:nvSpPr>
        <p:spPr>
          <a:xfrm>
            <a:off x="6280190" y="3904893"/>
            <a:ext cx="7556421" cy="217741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The TrustMark system consists of three integrated modules. The </a:t>
            </a:r>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Embedder (E)</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merges watermark data into image features seamlessly, preserving image fidelity. The </a:t>
            </a:r>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Noise Module (N)</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simulates real-world image transformations, enhancing model robustness. Finally, the </a:t>
            </a:r>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Extractor (X)</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retrieves the watermark bits from modified or perturbed images, ensuring effective watermark recovery despite distortions.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807732"/>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Embedder Module</a:t>
            </a:r>
            <a:endParaRPr lang="en-US" sz="4450" dirty="0"/>
          </a:p>
        </p:txBody>
      </p:sp>
      <p:sp>
        <p:nvSpPr>
          <p:cNvPr id="3" name="Text 1"/>
          <p:cNvSpPr/>
          <p:nvPr/>
        </p:nvSpPr>
        <p:spPr>
          <a:xfrm>
            <a:off x="793790" y="3970139"/>
            <a:ext cx="13042821"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The embedder module accepts an input image </a:t>
            </a:r>
            <a:pPr algn="l" indent="0" marL="0">
              <a:lnSpc>
                <a:spcPts val="2850"/>
              </a:lnSpc>
              <a:buNone/>
            </a:pPr>
            <a:r>
              <a:rPr lang="en-US" sz="1750" i="1" dirty="0">
                <a:solidFill>
                  <a:srgbClr val="272525"/>
                </a:solidFill>
                <a:latin typeface="Inter" pitchFamily="34" charset="0"/>
                <a:ea typeface="Inter" pitchFamily="34" charset="-122"/>
                <a:cs typeface="Inter" pitchFamily="34" charset="-120"/>
              </a:rPr>
              <a:t>x</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(256×256×3) and a binary watermark vector </a:t>
            </a:r>
            <a:pPr algn="l" indent="0" marL="0">
              <a:lnSpc>
                <a:spcPts val="2850"/>
              </a:lnSpc>
              <a:buNone/>
            </a:pPr>
            <a:r>
              <a:rPr lang="en-US" sz="1750" i="1" dirty="0">
                <a:solidFill>
                  <a:srgbClr val="272525"/>
                </a:solidFill>
                <a:latin typeface="Inter" pitchFamily="34" charset="0"/>
                <a:ea typeface="Inter" pitchFamily="34" charset="-122"/>
                <a:cs typeface="Inter" pitchFamily="34" charset="-120"/>
              </a:rPr>
              <a:t>w</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Its architecture is based on the MUNIT framework but deeper and omits normalization layers to maintain fidelity. The output </a:t>
            </a:r>
            <a:pPr algn="l" indent="0" marL="0">
              <a:lnSpc>
                <a:spcPts val="2850"/>
              </a:lnSpc>
              <a:buNone/>
            </a:pPr>
            <a:r>
              <a:rPr lang="en-US" sz="1750" i="1" dirty="0">
                <a:solidFill>
                  <a:srgbClr val="272525"/>
                </a:solidFill>
                <a:latin typeface="Inter" pitchFamily="34" charset="0"/>
                <a:ea typeface="Inter" pitchFamily="34" charset="-122"/>
                <a:cs typeface="Inter" pitchFamily="34" charset="-120"/>
              </a:rPr>
              <a:t>y = E(x, w)</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is a visually identical watermarked image that hides the watermark imperceptibly within image features. This approach balances watermark invisibility with robustness against distortions.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626281"/>
            <a:ext cx="7005876"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Extractor &amp; Noise Module</a:t>
            </a:r>
            <a:endParaRPr lang="en-US" sz="4450" dirty="0"/>
          </a:p>
        </p:txBody>
      </p:sp>
      <p:sp>
        <p:nvSpPr>
          <p:cNvPr id="3" name="Text 1"/>
          <p:cNvSpPr/>
          <p:nvPr/>
        </p:nvSpPr>
        <p:spPr>
          <a:xfrm>
            <a:off x="793790" y="3788688"/>
            <a:ext cx="13042821"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The extractor employs a ResNet50 backbone followed by a sigmoid to predict watermark bits from transformed images. The noise module applies differentiable augmentations simulating real-world distortions to watermarked images. Geometric modifications include cropping, resizing, and flipping, while photometric changes cover JPEG compression, blur, color shifts, and noise addition. This enables the extractor to learn to recover watermark bits reliably under various degradation scenarios.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138720"/>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Loss Functions</a:t>
            </a:r>
            <a:endParaRPr lang="en-US" sz="4450" dirty="0"/>
          </a:p>
        </p:txBody>
      </p:sp>
      <p:sp>
        <p:nvSpPr>
          <p:cNvPr id="4" name="Text 1"/>
          <p:cNvSpPr/>
          <p:nvPr/>
        </p:nvSpPr>
        <p:spPr>
          <a:xfrm>
            <a:off x="6280190" y="3187660"/>
            <a:ext cx="7556421" cy="290322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The training optimizes a total loss function combining quality and recovery losses: 𝓛_total = α·𝓛_quality + 𝓛_recovery. Quality loss includes multiple components—YUV color space fidelity, perceptual similarity (LPIPS), frequency domain imperceptibility (FFL), and adversarial GAN loss encouraging natural image appearance. Recovery loss enforces accurate watermark bit prediction. This multi-faceted loss ensures the watermarked images remain visually intact while embedding recoverable watermarks robustly.</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2807732"/>
            <a:ext cx="9228653"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TrustMark-RM: Removal Network</a:t>
            </a:r>
            <a:endParaRPr lang="en-US" sz="4450" dirty="0"/>
          </a:p>
        </p:txBody>
      </p:sp>
      <p:sp>
        <p:nvSpPr>
          <p:cNvPr id="3" name="Text 1"/>
          <p:cNvSpPr/>
          <p:nvPr/>
        </p:nvSpPr>
        <p:spPr>
          <a:xfrm>
            <a:off x="793790" y="3970139"/>
            <a:ext cx="13042821"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The watermark removal network, TrustMark-RM, is built on the KBNet architecture featuring attention and denoising modules to cleanly remove watermarks. Its training losses include decoder consistency loss that aims to fool the extractor network, mean squared error to minimize pixel difference between original and cleaned images, and adversarial loss to maintain realistic textures after removal. This framework supports subsequent re-watermarking workflows.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138720"/>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Resolution Scaling</a:t>
            </a:r>
            <a:endParaRPr lang="en-US" sz="4450" dirty="0"/>
          </a:p>
        </p:txBody>
      </p:sp>
      <p:sp>
        <p:nvSpPr>
          <p:cNvPr id="4" name="Text 1"/>
          <p:cNvSpPr/>
          <p:nvPr/>
        </p:nvSpPr>
        <p:spPr>
          <a:xfrm>
            <a:off x="793790" y="3187660"/>
            <a:ext cx="7556421" cy="290322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Though trained on fixed 256×256 inputs, TrustMark supports arbitrary resolution watermarking at inference time using residual-based scaling. The method interpolates the residual difference between embedded and original downscaled image applied to the original resolution input: y = clamp(x + interpolate(E(x̄, w) - x̄), -1, 1). This technique preserves watermark quality across different image sizes without re-training, making it practical for diverse real-world applications.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807732"/>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Results Summary</a:t>
            </a:r>
            <a:endParaRPr lang="en-US" sz="4450" dirty="0"/>
          </a:p>
        </p:txBody>
      </p:sp>
      <p:sp>
        <p:nvSpPr>
          <p:cNvPr id="3" name="Text 1"/>
          <p:cNvSpPr/>
          <p:nvPr/>
        </p:nvSpPr>
        <p:spPr>
          <a:xfrm>
            <a:off x="793790" y="3970139"/>
            <a:ext cx="13042821"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TrustMark was extensively evaluated on datasets including CLIC, DIV2K, and MetFace. Key metrics such as PSNR, SSIM, and bit accuracy show consistent outperformance against baseline methods. It demonstrates resilience to JPEG compression, additive noise, resizing, and adversarial attacks like I-FGSM. Additionally, TrustMark-RM proves effective in removing and enabling reapplication of watermarks, maintaining system versatility and security assurance.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2025-05-25T16:41:24Z</dcterms:created>
  <dcterms:modified xsi:type="dcterms:W3CDTF">2025-05-25T16:41:24Z</dcterms:modified>
</cp:coreProperties>
</file>